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9" r:id="rId3"/>
    <p:sldId id="260" r:id="rId4"/>
    <p:sldId id="266" r:id="rId5"/>
    <p:sldId id="261" r:id="rId6"/>
    <p:sldId id="262" r:id="rId7"/>
    <p:sldId id="263" r:id="rId8"/>
    <p:sldId id="264" r:id="rId9"/>
    <p:sldId id="265" r:id="rId10"/>
    <p:sldId id="272" r:id="rId11"/>
    <p:sldId id="267" r:id="rId12"/>
    <p:sldId id="268" r:id="rId13"/>
    <p:sldId id="269" r:id="rId14"/>
    <p:sldId id="273" r:id="rId15"/>
    <p:sldId id="270" r:id="rId16"/>
    <p:sldId id="271" r:id="rId17"/>
    <p:sldId id="274" r:id="rId18"/>
    <p:sldId id="275" r:id="rId19"/>
    <p:sldId id="276" r:id="rId20"/>
    <p:sldId id="278" r:id="rId21"/>
    <p:sldId id="279" r:id="rId22"/>
    <p:sldId id="280" r:id="rId23"/>
    <p:sldId id="283" r:id="rId24"/>
    <p:sldId id="281" r:id="rId25"/>
    <p:sldId id="284" r:id="rId26"/>
    <p:sldId id="285" r:id="rId27"/>
    <p:sldId id="286" r:id="rId28"/>
    <p:sldId id="287" r:id="rId29"/>
    <p:sldId id="296" r:id="rId30"/>
    <p:sldId id="288" r:id="rId31"/>
    <p:sldId id="289" r:id="rId32"/>
    <p:sldId id="258" r:id="rId33"/>
    <p:sldId id="290" r:id="rId34"/>
    <p:sldId id="291" r:id="rId35"/>
    <p:sldId id="293" r:id="rId36"/>
    <p:sldId id="294" r:id="rId37"/>
    <p:sldId id="295" r:id="rId38"/>
    <p:sldId id="277" r:id="rId39"/>
    <p:sldId id="28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BD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49"/>
    <p:restoredTop sz="93590"/>
  </p:normalViewPr>
  <p:slideViewPr>
    <p:cSldViewPr snapToGrid="0" snapToObjects="1">
      <p:cViewPr>
        <p:scale>
          <a:sx n="80" d="100"/>
          <a:sy n="80" d="100"/>
        </p:scale>
        <p:origin x="1520" y="6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B0832-AB4E-544D-8C01-4ECD7D40EC78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6ED84-E7BC-914F-BFDD-1B171F7D3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56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9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77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4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88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75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04162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0101" y="176321"/>
            <a:ext cx="11529391" cy="658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101" y="1041621"/>
            <a:ext cx="11529391" cy="515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13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03580" y="63643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3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okolov/ml-course-hse/blob/master/2016-spring/lecture-notes/lecture16-kernels.pdf" TargetMode="External"/><Relationship Id="rId4" Type="http://schemas.openxmlformats.org/officeDocument/2006/relationships/hyperlink" Target="http://www.robots.ox.ac.uk/~az/lectures/ml/lect3.pdf" TargetMode="External"/><Relationship Id="rId5" Type="http://schemas.openxmlformats.org/officeDocument/2006/relationships/hyperlink" Target="https://blog.statsbot.co/support-vector-machines-tutorial-c1618e635e93" TargetMode="External"/><Relationship Id="rId6" Type="http://schemas.openxmlformats.org/officeDocument/2006/relationships/hyperlink" Target="https://www.youtube.com/watch?v=3liCbRZPrZ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MML minor #1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Метод опорных векторов. Ядра</a:t>
            </a:r>
            <a:r>
              <a:rPr lang="ru-RU" dirty="0" smtClean="0"/>
              <a:t>.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203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Почему хотим большой отступ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240855"/>
            <a:ext cx="11530012" cy="47541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55308" y="5569941"/>
            <a:ext cx="3581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Здесь отступ больше.</a:t>
            </a:r>
          </a:p>
          <a:p>
            <a:r>
              <a:rPr lang="ru-RU" sz="2400" dirty="0" smtClean="0"/>
              <a:t>Меньше ошибка на тесте!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1500996" y="2001328"/>
            <a:ext cx="224287" cy="224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25283" y="1882638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?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7067354" y="2001328"/>
            <a:ext cx="224287" cy="224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291641" y="1882638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019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Каноническая гиперплоскость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11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5426" y="1038584"/>
            <a:ext cx="8077200" cy="146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280" y="2780803"/>
            <a:ext cx="87249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Опорные вектора и отступ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489" y="951340"/>
            <a:ext cx="7380614" cy="590666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65963" y="3223913"/>
                <a:ext cx="879896" cy="7434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ru-RU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963" y="3223913"/>
                <a:ext cx="879896" cy="74340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5538159" y="3385819"/>
            <a:ext cx="327804" cy="41959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13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SVM (</a:t>
            </a:r>
            <a:r>
              <a:rPr lang="ru-RU" dirty="0" smtClean="0"/>
              <a:t>линейная разделимость)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351" y="1041400"/>
            <a:ext cx="8159555" cy="522410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9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SVM (</a:t>
            </a:r>
            <a:r>
              <a:rPr lang="ru-RU" dirty="0"/>
              <a:t>линейная разделимость)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426" y="1041400"/>
            <a:ext cx="8140285" cy="51530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Отсутствие линейной разделимости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15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596" y="834887"/>
            <a:ext cx="7264400" cy="1358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668" y="2193787"/>
            <a:ext cx="82423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4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ru-RU" dirty="0" smtClean="0"/>
                  <a:t>Штрафы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904" t="-25000" b="-37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628" y="1140544"/>
            <a:ext cx="7104335" cy="5580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244196" y="2516547"/>
                <a:ext cx="163901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𝜉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196" y="2516547"/>
                <a:ext cx="163901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208143" y="3931009"/>
                <a:ext cx="163901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𝜉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=2.5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143" y="3931009"/>
                <a:ext cx="1639019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89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r-IN" dirty="0" smtClean="0"/>
              <a:t>SVM</a:t>
            </a:r>
            <a:r>
              <a:rPr lang="ru-RU" dirty="0" smtClean="0"/>
              <a:t> (Общий случай)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195" y="1288149"/>
            <a:ext cx="7454900" cy="2781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254" y="4558354"/>
            <a:ext cx="833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r-IN" dirty="0"/>
              <a:t>SVM</a:t>
            </a:r>
            <a:r>
              <a:rPr lang="ru-RU" dirty="0"/>
              <a:t> (Общий случай)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346" y="834887"/>
            <a:ext cx="7708900" cy="35052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146" y="4484701"/>
            <a:ext cx="81153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Эффект регуляризации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059" y="958149"/>
            <a:ext cx="7133474" cy="576332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7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Повторение: задача классификации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1369" y="1147762"/>
            <a:ext cx="8517731" cy="473857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234" y="5951445"/>
            <a:ext cx="4932566" cy="5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8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 как быть тут?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6248" y="834887"/>
            <a:ext cx="6637096" cy="51530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74152" y="6094740"/>
            <a:ext cx="621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Как добиться линейной разделимости?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791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Расширение признаков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21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646" y="834887"/>
            <a:ext cx="7988300" cy="4191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80" y="5025887"/>
            <a:ext cx="69215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5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Преобразуем задачу </a:t>
            </a:r>
            <a:r>
              <a:rPr lang="en-US" dirty="0" smtClean="0"/>
              <a:t>SVM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437" y="1041400"/>
            <a:ext cx="7424263" cy="51530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1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54" y="2541269"/>
            <a:ext cx="7707884" cy="11138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Двойственная задача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dirty="0" smtClean="0"/>
                  <a:t>Будем искать решение в виде</a:t>
                </a:r>
              </a:p>
              <a:p>
                <a:endParaRPr lang="ru-RU" dirty="0"/>
              </a:p>
              <a:p>
                <a:r>
                  <a:rPr lang="ru-RU" dirty="0" smtClean="0"/>
                  <a:t> Подставим в решающую функцию</a:t>
                </a:r>
              </a:p>
              <a:p>
                <a:endParaRPr lang="ru-RU" dirty="0"/>
              </a:p>
              <a:p>
                <a:endParaRPr lang="ru-RU" dirty="0" smtClean="0"/>
              </a:p>
              <a:p>
                <a:r>
                  <a:rPr lang="ru-RU" dirty="0" smtClean="0"/>
                  <a:t>Выразим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ru-RU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ru-RU" dirty="0" smtClean="0"/>
              </a:p>
              <a:p>
                <a:r>
                  <a:rPr lang="ru-RU" dirty="0" smtClean="0"/>
                  <a:t>Еще несколько шагов</a:t>
                </a:r>
                <a:r>
                  <a:rPr lang="mr-IN" dirty="0" smtClean="0"/>
                  <a:t>…</a:t>
                </a:r>
                <a:r>
                  <a:rPr lang="ru-RU" dirty="0" smtClean="0"/>
                  <a:t> </a:t>
                </a:r>
              </a:p>
              <a:p>
                <a:endParaRPr lang="ru-RU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40" t="-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175" y="940513"/>
            <a:ext cx="2759242" cy="11825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101" y="4073349"/>
            <a:ext cx="9357390" cy="133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Двойственная задача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2590" y="866788"/>
            <a:ext cx="7555051" cy="568007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24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8117305" y="2181726"/>
            <a:ext cx="5935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029200" y="6104021"/>
            <a:ext cx="5935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70969" y="6128084"/>
            <a:ext cx="5935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74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Двойственная задача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548" y="867079"/>
            <a:ext cx="7724064" cy="567978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25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117305" y="2181726"/>
            <a:ext cx="5935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852736" y="6136105"/>
            <a:ext cx="5935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103580" y="6136105"/>
            <a:ext cx="5935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96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Трюк с ядром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463" y="878135"/>
            <a:ext cx="7852400" cy="566872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26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117305" y="2181726"/>
            <a:ext cx="5935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852736" y="6136105"/>
            <a:ext cx="5935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103580" y="6136105"/>
            <a:ext cx="5935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52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Расширение признаков и ядра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8834" y="957952"/>
            <a:ext cx="5397500" cy="16764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302" y="2757418"/>
            <a:ext cx="8026878" cy="39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3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Будем работать только с ядрами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32"/>
          <a:stretch/>
        </p:blipFill>
        <p:spPr>
          <a:xfrm>
            <a:off x="1917993" y="1010654"/>
            <a:ext cx="8826500" cy="431939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64567" y="5612367"/>
                <a:ext cx="55646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400" dirty="0" smtClean="0"/>
                  <a:t>А нужно ли в явном виде задавать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/>
                  <a:t>?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567" y="5612367"/>
                <a:ext cx="5564600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752" t="-10667" r="-65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74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Скорость работы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0" indent="0" algn="ctr">
                  <a:buNone/>
                </a:pPr>
                <a:r>
                  <a:rPr lang="ru-RU" dirty="0" smtClean="0"/>
                  <a:t>Ядра работают быстрее, чем честный расчет новых признаков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dirty="0" smtClean="0"/>
                  <a:t> и вычисление скалярного произведения на них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2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Повторение: </a:t>
            </a:r>
            <a:r>
              <a:rPr lang="ru-RU" dirty="0" smtClean="0"/>
              <a:t>линейный </a:t>
            </a:r>
            <a:r>
              <a:rPr lang="ru-RU" dirty="0"/>
              <a:t>классификатор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524" y="1041400"/>
            <a:ext cx="7712089" cy="51530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6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Другие ядра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0511" y="2192170"/>
            <a:ext cx="4241800" cy="22098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67849" y="3812005"/>
            <a:ext cx="2435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/>
              <a:t>гауссовское</a:t>
            </a:r>
            <a:r>
              <a:rPr lang="ru-RU" sz="2400" dirty="0"/>
              <a:t> ядро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152732" y="3297070"/>
            <a:ext cx="3167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полиномиальное ядро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152731" y="2782135"/>
            <a:ext cx="3167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полиномиальное ядро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57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составлять ядра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833" y="1041400"/>
            <a:ext cx="7791472" cy="51530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6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SVM c </a:t>
            </a:r>
            <a:r>
              <a:rPr lang="ru-RU" dirty="0" smtClean="0"/>
              <a:t>полиномиальным ядром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svm-with-polynomial-kernel-visualizati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6101" y="1019106"/>
            <a:ext cx="6870700" cy="515302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21001" y="3555017"/>
                <a:ext cx="3881400" cy="374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𝜑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lang="ru-RU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001" y="3555017"/>
                <a:ext cx="3881400" cy="374333"/>
              </a:xfrm>
              <a:prstGeom prst="rect">
                <a:avLst/>
              </a:prstGeom>
              <a:blipFill rotWithShape="0">
                <a:blip r:embed="rId5"/>
                <a:stretch>
                  <a:fillRect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5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Вернемся к примеру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33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6021" y="1041400"/>
            <a:ext cx="6637096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Применим ядровой </a:t>
            </a:r>
            <a:r>
              <a:rPr lang="en-US" dirty="0" smtClean="0"/>
              <a:t>SVM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3467" y="2695771"/>
            <a:ext cx="2146300" cy="176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2" y="899738"/>
            <a:ext cx="7451050" cy="53573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965380" y="4461071"/>
                <a:ext cx="38814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K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&lt;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380" y="4461071"/>
                <a:ext cx="388140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43333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514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Результат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54" y="1508792"/>
            <a:ext cx="11242830" cy="421824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96292" y="6364371"/>
            <a:ext cx="2743200" cy="365125"/>
          </a:xfrm>
        </p:spPr>
        <p:txBody>
          <a:bodyPr/>
          <a:lstStyle/>
          <a:p>
            <a:fld id="{CF7A2549-6773-0241-8251-AB96BB4534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8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Ядра для строк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4146" y="1091615"/>
            <a:ext cx="7861300" cy="9779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146" y="2229743"/>
            <a:ext cx="7200900" cy="1968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102" y="4462923"/>
            <a:ext cx="8445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1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Ядра для строк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Ядро: скалярное произведение на счетчиках последовательностей длины 2</a:t>
                </a:r>
              </a:p>
              <a:p>
                <a:endParaRPr lang="ru-RU" dirty="0"/>
              </a:p>
              <a:p>
                <a:endParaRPr lang="ru-RU" dirty="0" smtClean="0"/>
              </a:p>
              <a:p>
                <a:endParaRPr lang="ru-RU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𝐴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i="1" dirty="0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“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𝑎𝑛𝑑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𝑐𝑎𝑡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”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 1 × 2+</m:t>
                    </m:r>
                    <m:d>
                      <m:d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”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𝑐𝑎𝑡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𝑎𝑛𝑑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”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 </m:t>
                    </m:r>
                    <m:r>
                      <a:rPr lang="en-US" i="1" dirty="0">
                        <a:latin typeface="Cambria Math" charset="0"/>
                      </a:rPr>
                      <m:t>1 × 2</m:t>
                    </m:r>
                    <m:r>
                      <a:rPr lang="en-US" b="0" i="1" dirty="0" smtClean="0">
                        <a:latin typeface="Cambria Math" charset="0"/>
                      </a:rPr>
                      <m:t>=4</m:t>
                    </m:r>
                  </m:oMath>
                </a14:m>
                <a:endParaRPr lang="ru-RU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40" t="-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396" y="1929063"/>
            <a:ext cx="4368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2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Преимущества и недостатки </a:t>
            </a:r>
            <a:r>
              <a:rPr lang="ru-RU" dirty="0" smtClean="0"/>
              <a:t>SVM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969" y="1128712"/>
            <a:ext cx="8331200" cy="49784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74232" y="6107112"/>
            <a:ext cx="6143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ru-RU" sz="2400" dirty="0" smtClean="0"/>
              <a:t>Нет рецепта </a:t>
            </a:r>
            <a:r>
              <a:rPr lang="ru-RU" sz="2400" smtClean="0"/>
              <a:t>как выбирать ядра под задачу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170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/>
              <a:t>Ссылки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https://github.com/esokolov/ml-course-hse/blob/master/2016-spring/lecture-notes/lecture16-kernels.pdf</a:t>
            </a:r>
            <a:r>
              <a:rPr lang="ru-RU" dirty="0" smtClean="0"/>
              <a:t> Вывод двойственной задачи </a:t>
            </a:r>
            <a:r>
              <a:rPr lang="en-US" dirty="0" smtClean="0"/>
              <a:t>SVM </a:t>
            </a:r>
            <a:r>
              <a:rPr lang="ru-RU" dirty="0" smtClean="0"/>
              <a:t>в </a:t>
            </a:r>
            <a:r>
              <a:rPr lang="en-US" dirty="0" smtClean="0"/>
              <a:t>§2.2</a:t>
            </a:r>
            <a:endParaRPr lang="ru-RU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http://www.robots.ox.ac.uk/~az/lectures/ml/lect3.pdf</a:t>
            </a:r>
            <a:r>
              <a:rPr lang="ru-RU" dirty="0" smtClean="0"/>
              <a:t> Хорошие слайды про </a:t>
            </a:r>
            <a:r>
              <a:rPr lang="en-US" dirty="0" smtClean="0"/>
              <a:t>SVM</a:t>
            </a:r>
            <a:endParaRPr lang="ru-RU" dirty="0" smtClean="0"/>
          </a:p>
          <a:p>
            <a:r>
              <a:rPr lang="en-US" dirty="0" smtClean="0">
                <a:hlinkClick r:id="rId5"/>
              </a:rPr>
              <a:t>https://blog.statsbot.co/support-vector-machines-tutorial-c1618e635e93</a:t>
            </a:r>
            <a:r>
              <a:rPr lang="en-US" dirty="0" smtClean="0"/>
              <a:t> </a:t>
            </a:r>
            <a:r>
              <a:rPr lang="ru-RU" dirty="0" smtClean="0"/>
              <a:t>Блог пост про </a:t>
            </a:r>
            <a:r>
              <a:rPr lang="en-US" dirty="0" smtClean="0"/>
              <a:t>SVM </a:t>
            </a:r>
            <a:r>
              <a:rPr lang="ru-RU" dirty="0" smtClean="0"/>
              <a:t>с анимациями</a:t>
            </a:r>
            <a:endParaRPr lang="ru-RU" dirty="0" smtClean="0"/>
          </a:p>
          <a:p>
            <a:r>
              <a:rPr lang="en-US" dirty="0" smtClean="0">
                <a:hlinkClick r:id="rId6"/>
              </a:rPr>
              <a:t>https://www.youtube.com/watch?v=3liCbRZPrZA</a:t>
            </a:r>
            <a:r>
              <a:rPr lang="ru-RU" dirty="0" smtClean="0"/>
              <a:t> Видео про полиномиальное ядро</a:t>
            </a:r>
          </a:p>
          <a:p>
            <a:endParaRPr lang="ru-R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Повторение: линейный классификатор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266" y="1041400"/>
            <a:ext cx="788460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7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Нормаль гиперплоскости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846" y="1045780"/>
            <a:ext cx="6883400" cy="51308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792" y="1833180"/>
            <a:ext cx="43307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Расстояние от гиперплоскости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b="50206"/>
          <a:stretch/>
        </p:blipFill>
        <p:spPr>
          <a:xfrm>
            <a:off x="519826" y="1114505"/>
            <a:ext cx="9156700" cy="164419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977" y="3038316"/>
            <a:ext cx="2997200" cy="127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86390" y="4928461"/>
                <a:ext cx="56739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800" dirty="0" smtClean="0"/>
                  <a:t>Как выразить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800" dirty="0" smtClean="0"/>
                  <a:t> </a:t>
                </a:r>
                <a:r>
                  <a:rPr lang="ru-RU" sz="2800" dirty="0" smtClean="0"/>
                  <a:t>через параметры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sz="2800" dirty="0" smtClean="0"/>
                  <a:t>?</a:t>
                </a:r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90" y="4928461"/>
                <a:ext cx="5673989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258" t="-10465" r="-118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421" y="2758698"/>
            <a:ext cx="4018318" cy="36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3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Расстояние от гиперплоскости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6417" y="1022640"/>
            <a:ext cx="2844800" cy="12954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496" y="2318040"/>
            <a:ext cx="9118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567" y="4884319"/>
            <a:ext cx="1917700" cy="1168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796" y="5020159"/>
            <a:ext cx="2959100" cy="1219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32121" y="2656936"/>
            <a:ext cx="1708030" cy="690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74796" y="5020159"/>
            <a:ext cx="2959099" cy="1219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7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Отступ классификатора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9051" y="1240892"/>
            <a:ext cx="6869437" cy="275053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971" y="4227600"/>
            <a:ext cx="7667595" cy="9854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01216" y="5523089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Зачем </a:t>
            </a:r>
            <a:r>
              <a:rPr lang="ru-RU" sz="2800" smtClean="0"/>
              <a:t>придумали отступ?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4348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Зачем нам отступ?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407" y="1082599"/>
            <a:ext cx="5009225" cy="459791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07/09/2017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822" y="2229089"/>
            <a:ext cx="4651515" cy="11524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165" y="4172710"/>
            <a:ext cx="2104827" cy="93070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411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6072</TotalTime>
  <Words>414</Words>
  <Application>Microsoft Macintosh PowerPoint</Application>
  <PresentationFormat>Widescreen</PresentationFormat>
  <Paragraphs>156</Paragraphs>
  <Slides>39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Calibri</vt:lpstr>
      <vt:lpstr>Cambria Math</vt:lpstr>
      <vt:lpstr>Mangal</vt:lpstr>
      <vt:lpstr>Arial</vt:lpstr>
      <vt:lpstr>Office Theme</vt:lpstr>
      <vt:lpstr>MML minor #1</vt:lpstr>
      <vt:lpstr>Повторение: задача классификации </vt:lpstr>
      <vt:lpstr>Повторение: линейный классификатор </vt:lpstr>
      <vt:lpstr>Повторение: линейный классификатор </vt:lpstr>
      <vt:lpstr>Нормаль гиперплоскости </vt:lpstr>
      <vt:lpstr>Расстояние от гиперплоскости </vt:lpstr>
      <vt:lpstr>Расстояние от гиперплоскости </vt:lpstr>
      <vt:lpstr>Отступ классификатора </vt:lpstr>
      <vt:lpstr>Зачем нам отступ?</vt:lpstr>
      <vt:lpstr>Почему хотим большой отступ</vt:lpstr>
      <vt:lpstr>Каноническая гиперплоскость </vt:lpstr>
      <vt:lpstr>Опорные вектора и отступ</vt:lpstr>
      <vt:lpstr>SVM (линейная разделимость)</vt:lpstr>
      <vt:lpstr>SVM (линейная разделимость)</vt:lpstr>
      <vt:lpstr>Отсутствие линейной разделимости</vt:lpstr>
      <vt:lpstr>Штрафы ξ</vt:lpstr>
      <vt:lpstr>SVM (Общий случай)</vt:lpstr>
      <vt:lpstr>SVM (Общий случай)</vt:lpstr>
      <vt:lpstr>Эффект регуляризации</vt:lpstr>
      <vt:lpstr>А как быть тут?</vt:lpstr>
      <vt:lpstr>Расширение признаков</vt:lpstr>
      <vt:lpstr>Преобразуем задачу SVM</vt:lpstr>
      <vt:lpstr>Двойственная задача</vt:lpstr>
      <vt:lpstr>Двойственная задача</vt:lpstr>
      <vt:lpstr>Двойственная задача</vt:lpstr>
      <vt:lpstr>Трюк с ядром</vt:lpstr>
      <vt:lpstr>Расширение признаков и ядра </vt:lpstr>
      <vt:lpstr>Будем работать только с ядрами</vt:lpstr>
      <vt:lpstr>Скорость работы</vt:lpstr>
      <vt:lpstr>Другие ядра</vt:lpstr>
      <vt:lpstr>Как составлять ядра</vt:lpstr>
      <vt:lpstr>SVM c полиномиальным ядром</vt:lpstr>
      <vt:lpstr>Вернемся к примеру</vt:lpstr>
      <vt:lpstr>Применим ядровой SVM</vt:lpstr>
      <vt:lpstr>Результат</vt:lpstr>
      <vt:lpstr>Ядра для строк</vt:lpstr>
      <vt:lpstr>Ядра для строк</vt:lpstr>
      <vt:lpstr>Преимущества и недостатки SVM</vt:lpstr>
      <vt:lpstr>Ссылки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LSML лекция 1</dc:title>
  <dc:creator>Andrey Zimovnov</dc:creator>
  <cp:lastModifiedBy>Andrey Zimovnov</cp:lastModifiedBy>
  <cp:revision>405</cp:revision>
  <cp:lastPrinted>2017-05-15T12:37:49Z</cp:lastPrinted>
  <dcterms:created xsi:type="dcterms:W3CDTF">2017-04-01T14:01:14Z</dcterms:created>
  <dcterms:modified xsi:type="dcterms:W3CDTF">2017-09-07T13:11:07Z</dcterms:modified>
</cp:coreProperties>
</file>